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audio/mpeg" Extension="mp3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1"/>
  </p:notes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</p:sldIdLst>
  <p:sldSz cx="7620000" cy="5715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like" charset="1" panose="02000000000000000000"/>
      <p:regular r:id="rId10"/>
    </p:embeddedFont>
    <p:embeddedFont>
      <p:font typeface="Alike Bold" charset="1" panose="02000000000000000000"/>
      <p:regular r:id="rId11"/>
    </p:embeddedFont>
    <p:embeddedFont>
      <p:font typeface="Alike Italics" charset="1" panose="02000000000000000000"/>
      <p:regular r:id="rId12"/>
    </p:embeddedFont>
    <p:embeddedFont>
      <p:font typeface="Alike Bold Italics" charset="1" panose="02000000000000000000"/>
      <p:regular r:id="rId13"/>
    </p:embeddedFont>
    <p:embeddedFont>
      <p:font typeface="WenQuanYi" charset="1" panose="020B0606030804020204"/>
      <p:regular r:id="rId14"/>
    </p:embeddedFont>
    <p:embeddedFont>
      <p:font typeface="Nourd Light" charset="1" panose="00000400000000000000"/>
      <p:regular r:id="rId15"/>
    </p:embeddedFont>
    <p:embeddedFont>
      <p:font typeface="Nourd Light Bold" charset="1" panose="00000600000000000000"/>
      <p:regular r:id="rId16"/>
    </p:embeddedFont>
    <p:embeddedFont>
      <p:font typeface="Nourd" charset="1" panose="00000500000000000000"/>
      <p:regular r:id="rId17"/>
    </p:embeddedFont>
    <p:embeddedFont>
      <p:font typeface="Nourd Bold" charset="1" panose="00000800000000000000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  <p:embeddedFont>
      <p:font typeface="Antonio Bold" charset="1" panose="02000803000000000000"/>
      <p:regular r:id="rId23"/>
    </p:embeddedFont>
    <p:embeddedFont>
      <p:font typeface="Antonio Bold Bold" charset="1" panose="02000803000000000000"/>
      <p:regular r:id="rId24"/>
    </p:embeddedFont>
    <p:embeddedFont>
      <p:font typeface="Antonio Bold Italics" charset="1" panose="02000803000000000000"/>
      <p:regular r:id="rId25"/>
    </p:embeddedFont>
    <p:embeddedFont>
      <p:font typeface="Antonio Bold Bold Italics" charset="1" panose="02000803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notesMasters/notesMaster1.xml" Type="http://schemas.openxmlformats.org/officeDocument/2006/relationships/notesMaster"/><Relationship Id="rId42" Target="theme/theme2.xml" Type="http://schemas.openxmlformats.org/officeDocument/2006/relationships/theme"/><Relationship Id="rId43" Target="notesSlides/notesSlide1.xml" Type="http://schemas.openxmlformats.org/officeDocument/2006/relationships/notesSlide"/><Relationship Id="rId44" Target="notesSlides/notesSlide2.xml" Type="http://schemas.openxmlformats.org/officeDocument/2006/relationships/notesSlide"/><Relationship Id="rId45" Target="notesSlides/notesSlide3.xml" Type="http://schemas.openxmlformats.org/officeDocument/2006/relationships/notesSlide"/><Relationship Id="rId46" Target="notesSlides/notesSlide4.xml" Type="http://schemas.openxmlformats.org/officeDocument/2006/relationships/notesSlide"/><Relationship Id="rId47" Target="notesSlides/notesSlide5.xml" Type="http://schemas.openxmlformats.org/officeDocument/2006/relationships/notesSlide"/><Relationship Id="rId48" Target="notesSlides/notesSlide6.xml" Type="http://schemas.openxmlformats.org/officeDocument/2006/relationships/notesSlide"/><Relationship Id="rId49" Target="notesSlides/notesSlide7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8.xml" Type="http://schemas.openxmlformats.org/officeDocument/2006/relationships/notesSlide"/><Relationship Id="rId51" Target="notesSlides/notesSlide9.xml" Type="http://schemas.openxmlformats.org/officeDocument/2006/relationships/notesSlide"/><Relationship Id="rId52" Target="notesSlides/notesSlide10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aADrzOK07rU.mp3" Type="http://schemas.openxmlformats.org/officeDocument/2006/relationships/audio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gif" Type="http://schemas.openxmlformats.org/officeDocument/2006/relationships/image"/><Relationship Id="rId8" Target="../media/image26.jpeg" Type="http://schemas.openxmlformats.org/officeDocument/2006/relationships/image"/><Relationship Id="rId9" Target="../media/aADrzOK07rU.mp3" Type="http://schemas.microsoft.com/office/2007/relationships/media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17.jpe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jpe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gif" Type="http://schemas.openxmlformats.org/officeDocument/2006/relationships/image"/><Relationship Id="rId8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jpeg" Type="http://schemas.openxmlformats.org/officeDocument/2006/relationships/image"/><Relationship Id="rId4" Target="../media/image3.png" Type="http://schemas.openxmlformats.org/officeDocument/2006/relationships/image"/><Relationship Id="rId5" Target="../media/image7.jpeg" Type="http://schemas.openxmlformats.org/officeDocument/2006/relationships/image"/><Relationship Id="rId6" Target="../media/image2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jpe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jpeg" Type="http://schemas.openxmlformats.org/officeDocument/2006/relationships/image"/><Relationship Id="rId4" Target="../media/image3.png" Type="http://schemas.openxmlformats.org/officeDocument/2006/relationships/image"/><Relationship Id="rId5" Target="../media/image10.jpeg" Type="http://schemas.openxmlformats.org/officeDocument/2006/relationships/image"/><Relationship Id="rId6" Target="../media/image2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13.jpe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>
            <a:off x="0" y="0"/>
            <a:ext cx="7620000" cy="571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861944">
            <a:off x="4174278" y="-1093644"/>
            <a:ext cx="4354675" cy="609045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2448503">
            <a:off x="-1568223" y="3730215"/>
            <a:ext cx="5212605" cy="395506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789773">
            <a:off x="-2183993" y="-2832120"/>
            <a:ext cx="4005374" cy="4907043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3079321" y="571500"/>
            <a:ext cx="1584149" cy="4065622"/>
            <a:chOff x="0" y="0"/>
            <a:chExt cx="2112199" cy="542082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true" rot="0">
              <a:off x="0" y="4433006"/>
              <a:ext cx="2112199" cy="987823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112199" cy="987823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910096" y="1980973"/>
            <a:ext cx="5792035" cy="68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4"/>
              </a:lnSpc>
              <a:spcBef>
                <a:spcPct val="0"/>
              </a:spcBef>
            </a:pPr>
            <a:r>
              <a:rPr lang="en-US" sz="3974">
                <a:solidFill>
                  <a:srgbClr val="FFFFFF"/>
                </a:solidFill>
                <a:latin typeface="Antonio Bold"/>
              </a:rPr>
              <a:t>Chicago Taxi Ride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8080" y="2828925"/>
            <a:ext cx="4756652" cy="1589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74"/>
              </a:lnSpc>
            </a:pPr>
            <a:r>
              <a:rPr lang="en-US" sz="1553">
                <a:solidFill>
                  <a:srgbClr val="FFFFFF"/>
                </a:solidFill>
                <a:latin typeface="Nourd Light Bold"/>
              </a:rPr>
              <a:t>Team 7: </a:t>
            </a:r>
          </a:p>
          <a:p>
            <a:pPr>
              <a:lnSpc>
                <a:spcPts val="2174"/>
              </a:lnSpc>
            </a:pPr>
            <a:r>
              <a:rPr lang="en-US" sz="1553">
                <a:solidFill>
                  <a:srgbClr val="FFFFFF"/>
                </a:solidFill>
                <a:latin typeface="Nourd Light Bold"/>
              </a:rPr>
              <a:t>Prateek Naharia</a:t>
            </a:r>
          </a:p>
          <a:p>
            <a:pPr>
              <a:lnSpc>
                <a:spcPts val="2174"/>
              </a:lnSpc>
            </a:pPr>
            <a:r>
              <a:rPr lang="en-US" sz="1553">
                <a:solidFill>
                  <a:srgbClr val="FFFFFF"/>
                </a:solidFill>
                <a:latin typeface="Nourd Light Bold"/>
              </a:rPr>
              <a:t>Tyler Christoforo</a:t>
            </a:r>
          </a:p>
          <a:p>
            <a:pPr>
              <a:lnSpc>
                <a:spcPts val="2174"/>
              </a:lnSpc>
            </a:pPr>
            <a:r>
              <a:rPr lang="en-US" sz="1553">
                <a:solidFill>
                  <a:srgbClr val="FFFFFF"/>
                </a:solidFill>
                <a:latin typeface="Nourd Light Bold"/>
              </a:rPr>
              <a:t>Linting Wang</a:t>
            </a:r>
          </a:p>
          <a:p>
            <a:pPr>
              <a:lnSpc>
                <a:spcPts val="2174"/>
              </a:lnSpc>
            </a:pPr>
            <a:r>
              <a:rPr lang="en-US" sz="1553">
                <a:solidFill>
                  <a:srgbClr val="FFFFFF"/>
                </a:solidFill>
                <a:latin typeface="Nourd Light Bold"/>
              </a:rPr>
              <a:t>Sifan Zhu</a:t>
            </a:r>
          </a:p>
          <a:p>
            <a:pPr>
              <a:lnSpc>
                <a:spcPts val="2174"/>
              </a:lnSpc>
            </a:pPr>
            <a:r>
              <a:rPr lang="en-US" sz="1553">
                <a:solidFill>
                  <a:srgbClr val="FFFFFF"/>
                </a:solidFill>
                <a:latin typeface="Nourd Light Bold"/>
              </a:rPr>
              <a:t>Jiadai Yu</a:t>
            </a:r>
          </a:p>
        </p:txBody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>
                  <p14:trim st="0.0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24250" y="2571750"/>
            <a:ext cx="571500" cy="57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1"/>
                </p:tgtEl>
              </p:cBhvr>
            </p:cmd>
            <p:audio>
              <p:cMediaNode vol="100000" showWhenStopped="false">
                <p:cTn/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>
            <a:off x="0" y="0"/>
            <a:ext cx="7620000" cy="571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3852871">
            <a:off x="6338553" y="2613050"/>
            <a:ext cx="3502918" cy="489918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288977" y="-667127"/>
            <a:ext cx="4909901" cy="4920205"/>
            <a:chOff x="0" y="0"/>
            <a:chExt cx="6546535" cy="656027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-9099188">
              <a:off x="845998" y="976639"/>
              <a:ext cx="5088970" cy="3861256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733814">
              <a:off x="351237" y="2203808"/>
              <a:ext cx="5088970" cy="3861256"/>
            </a:xfrm>
            <a:prstGeom prst="rect">
              <a:avLst/>
            </a:prstGeom>
          </p:spPr>
        </p:pic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144467" y="3659608"/>
            <a:ext cx="2325651" cy="2325651"/>
            <a:chOff x="0" y="0"/>
            <a:chExt cx="12700000" cy="127000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6"/>
              <a:stretch>
                <a:fillRect l="-32504" r="-32504" t="0" b="0"/>
              </a:stretch>
            </a:blip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09489" y="3330944"/>
            <a:ext cx="4486742" cy="227576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1657" t="0" r="1462" b="0"/>
          <a:stretch>
            <a:fillRect/>
          </a:stretch>
        </p:blipFill>
        <p:spPr>
          <a:xfrm flipH="false" flipV="false" rot="0">
            <a:off x="309489" y="1002325"/>
            <a:ext cx="4486742" cy="2328619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408495" y="1032427"/>
            <a:ext cx="47625" cy="2054722"/>
            <a:chOff x="0" y="0"/>
            <a:chExt cx="22578" cy="97409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22578" cy="974090"/>
            </a:xfrm>
            <a:custGeom>
              <a:avLst/>
              <a:gdLst/>
              <a:ahLst/>
              <a:cxnLst/>
              <a:rect r="r" b="b" t="t" l="l"/>
              <a:pathLst>
                <a:path h="974090" w="22578">
                  <a:moveTo>
                    <a:pt x="0" y="0"/>
                  </a:moveTo>
                  <a:lnTo>
                    <a:pt x="22578" y="0"/>
                  </a:lnTo>
                  <a:lnTo>
                    <a:pt x="22578" y="974090"/>
                  </a:lnTo>
                  <a:lnTo>
                    <a:pt x="0" y="9740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266656" y="682878"/>
            <a:ext cx="4974195" cy="178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83"/>
              </a:lnSpc>
            </a:pPr>
            <a:r>
              <a:rPr lang="en-US" sz="1383" spc="41">
                <a:solidFill>
                  <a:srgbClr val="FF6C3E"/>
                </a:solidFill>
                <a:latin typeface="Nourd Bold"/>
              </a:rPr>
              <a:t>-- TRENDS OF PAYMENT METHODS CHANGING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53754" y="2031213"/>
            <a:ext cx="2294746" cy="2221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anva Sans"/>
              </a:rPr>
              <a:t>Total trips dropped dramatically after Covid, increased again after Jan 2021</a:t>
            </a:r>
          </a:p>
          <a:p>
            <a:pPr>
              <a:lnSpc>
                <a:spcPts val="1960"/>
              </a:lnSpc>
            </a:pP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anva Sans"/>
              </a:rPr>
              <a:t>Credit card total payment amount increased faster than others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5173" y="249524"/>
            <a:ext cx="6446533" cy="5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3"/>
              </a:lnSpc>
            </a:pPr>
            <a:r>
              <a:rPr lang="en-US" sz="4195">
                <a:solidFill>
                  <a:srgbClr val="FFFFFF"/>
                </a:solidFill>
                <a:latin typeface="Alike"/>
              </a:rPr>
              <a:t>Holistic Trends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2F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852871">
            <a:off x="6974518" y="-764625"/>
            <a:ext cx="3502918" cy="48991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339399">
            <a:off x="-3113599" y="2267717"/>
            <a:ext cx="3502918" cy="4899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0287" y="1003723"/>
            <a:ext cx="4633807" cy="314172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955965" y="1003723"/>
            <a:ext cx="2664035" cy="322247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8019" y="209206"/>
            <a:ext cx="7211415" cy="5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3"/>
              </a:lnSpc>
            </a:pPr>
            <a:r>
              <a:rPr lang="en-US" sz="4195">
                <a:solidFill>
                  <a:srgbClr val="FFFFFF"/>
                </a:solidFill>
                <a:latin typeface="Alike"/>
              </a:rPr>
              <a:t>Pickup and Dropoff Locations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287" y="745856"/>
            <a:ext cx="5413520" cy="17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83"/>
              </a:lnSpc>
            </a:pPr>
            <a:r>
              <a:rPr lang="en-US" sz="1383" spc="41">
                <a:solidFill>
                  <a:srgbClr val="FF6C3E"/>
                </a:solidFill>
                <a:latin typeface="Nourd Bold"/>
              </a:rPr>
              <a:t>WHERE ARE THE HOT SPOTS FOR TAXIS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1284" y="4197624"/>
            <a:ext cx="6597431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anva Sans"/>
              </a:rPr>
              <a:t>Locations with higher traffic flow have both more pickups and dropoffs</a:t>
            </a:r>
          </a:p>
          <a:p>
            <a:pPr>
              <a:lnSpc>
                <a:spcPts val="1960"/>
              </a:lnSpc>
            </a:pP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anva Sans"/>
              </a:rPr>
              <a:t>Passengers are departing Chicago O'Hare Airport, Loop and Near North Side </a:t>
            </a: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anva Sans"/>
              </a:rPr>
              <a:t>Taking ride to tourists attractions e.g. Lincoln Park and Lake View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7620000" cy="5715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978200" y="4013771"/>
            <a:ext cx="5886734" cy="5899087"/>
            <a:chOff x="0" y="0"/>
            <a:chExt cx="7848979" cy="786545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-9099188">
              <a:off x="1014310" y="1170943"/>
              <a:ext cx="6101430" cy="462946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733814">
              <a:off x="421116" y="2642259"/>
              <a:ext cx="6101430" cy="4629460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3852871">
            <a:off x="6514489" y="3472688"/>
            <a:ext cx="3502918" cy="489918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1896" t="0" r="1896" b="0"/>
          <a:stretch>
            <a:fillRect/>
          </a:stretch>
        </p:blipFill>
        <p:spPr>
          <a:xfrm flipH="false" flipV="false" rot="0">
            <a:off x="258149" y="1049916"/>
            <a:ext cx="3491636" cy="233980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463" r="0" b="463"/>
          <a:stretch>
            <a:fillRect/>
          </a:stretch>
        </p:blipFill>
        <p:spPr>
          <a:xfrm flipH="false" flipV="false" rot="0">
            <a:off x="3908534" y="1192016"/>
            <a:ext cx="3238500" cy="219770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51069" y="833799"/>
            <a:ext cx="4974195" cy="178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83"/>
              </a:lnSpc>
            </a:pPr>
            <a:r>
              <a:rPr lang="en-US" sz="1383" spc="41">
                <a:solidFill>
                  <a:srgbClr val="FF6C3E"/>
                </a:solidFill>
                <a:latin typeface="Nourd Bold"/>
              </a:rPr>
              <a:t>MORE TRIPS VS HIGHER TIPS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1069" y="3519797"/>
            <a:ext cx="6597431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anva Sans"/>
              </a:rPr>
              <a:t>Pickup Center 0: Chicago O'Hare Airport</a:t>
            </a: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Canva Sans"/>
              </a:rPr>
              <a:t>       </a:t>
            </a:r>
            <a:r>
              <a:rPr lang="en-US" sz="1400">
                <a:solidFill>
                  <a:srgbClr val="FFFFFF"/>
                </a:solidFill>
                <a:latin typeface="Canva Sans"/>
              </a:rPr>
              <a:t>Average 13.3 miles per trip, average fare $38.39, 15.5% tips.</a:t>
            </a:r>
          </a:p>
          <a:p>
            <a:pPr>
              <a:lnSpc>
                <a:spcPts val="1960"/>
              </a:lnSpc>
            </a:pP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anva Sans"/>
              </a:rPr>
              <a:t>Pickup Center 1: CBD</a:t>
            </a:r>
          </a:p>
          <a:p>
            <a:pPr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Canva Sans"/>
              </a:rPr>
              <a:t>       </a:t>
            </a:r>
            <a:r>
              <a:rPr lang="en-US" sz="1400">
                <a:solidFill>
                  <a:srgbClr val="FFFFFF"/>
                </a:solidFill>
                <a:latin typeface="Canva Sans"/>
              </a:rPr>
              <a:t>10 times more trips, average trip mile 2.7, average fare $11.77, 11.4% tips.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7604" y="259049"/>
            <a:ext cx="6446533" cy="5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3"/>
              </a:lnSpc>
            </a:pPr>
            <a:r>
              <a:rPr lang="en-US" sz="4195">
                <a:solidFill>
                  <a:srgbClr val="FFFFFF"/>
                </a:solidFill>
                <a:latin typeface="Alike"/>
              </a:rPr>
              <a:t>Additional Opportunity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7620000" cy="571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789773">
            <a:off x="-2807019" y="-2948260"/>
            <a:ext cx="3566859" cy="436981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10459115">
            <a:off x="-1072177" y="4644450"/>
            <a:ext cx="3877918" cy="542366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7417612">
            <a:off x="6275631" y="-616954"/>
            <a:ext cx="4641921" cy="3522058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809594" y="2756064"/>
          <a:ext cx="6238906" cy="2209520"/>
        </p:xfrm>
        <a:graphic>
          <a:graphicData uri="http://schemas.openxmlformats.org/drawingml/2006/table">
            <a:tbl>
              <a:tblPr/>
              <a:tblGrid>
                <a:gridCol w="2978253"/>
                <a:gridCol w="3260653"/>
              </a:tblGrid>
              <a:tr h="54644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9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399" u="none">
                          <a:solidFill>
                            <a:srgbClr val="FFFFFF"/>
                          </a:solidFill>
                          <a:latin typeface="Alike Bold"/>
                        </a:rPr>
                        <a:t>Problem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6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199" u="none">
                          <a:solidFill>
                            <a:srgbClr val="FFFFFF"/>
                          </a:solidFill>
                          <a:latin typeface="Alike Bold"/>
                        </a:rPr>
                        <a:t>Potential solution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44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6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199" u="none">
                          <a:solidFill>
                            <a:srgbClr val="FFFFFF"/>
                          </a:solidFill>
                          <a:latin typeface="Alike Bold"/>
                        </a:rPr>
                        <a:t>Diminishing customer size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6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199">
                          <a:solidFill>
                            <a:srgbClr val="FFFFFF"/>
                          </a:solidFill>
                          <a:latin typeface="Alike Bold"/>
                        </a:rPr>
                        <a:t>Create or merge platforms, exhibit DiDi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019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6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199" u="none">
                          <a:solidFill>
                            <a:srgbClr val="FFFFFF"/>
                          </a:solidFill>
                          <a:latin typeface="Alike Bold"/>
                        </a:rPr>
                        <a:t>Weak correlation between variables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6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199">
                          <a:solidFill>
                            <a:srgbClr val="FFFFFF"/>
                          </a:solidFill>
                          <a:latin typeface="Alike Bold"/>
                        </a:rPr>
                        <a:t>Categorize drivers and customers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44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6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199" u="none">
                          <a:solidFill>
                            <a:srgbClr val="FFFFFF"/>
                          </a:solidFill>
                          <a:latin typeface="Alike Bold"/>
                        </a:rPr>
                        <a:t>Two centroids that are very saturated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16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199">
                          <a:solidFill>
                            <a:srgbClr val="FFFFFF"/>
                          </a:solidFill>
                          <a:latin typeface="Alike Bold"/>
                        </a:rPr>
                        <a:t>Design and optimize routes 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-284607" y="200746"/>
            <a:ext cx="8000206" cy="50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4"/>
              </a:lnSpc>
            </a:pPr>
            <a:r>
              <a:rPr lang="en-US" sz="3312">
                <a:solidFill>
                  <a:srgbClr val="FFFFFF"/>
                </a:solidFill>
                <a:latin typeface="Alike Bold"/>
              </a:rPr>
              <a:t>Conclusions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7867" y="770972"/>
            <a:ext cx="6010633" cy="175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Canva Sans"/>
              </a:rPr>
              <a:t>No strong variable correlation</a:t>
            </a:r>
          </a:p>
          <a:p>
            <a:pPr algn="just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Canva Sans"/>
              </a:rPr>
              <a:t>Payment trends</a:t>
            </a:r>
          </a:p>
          <a:p>
            <a:pPr algn="just" marL="734061" indent="-244687" lvl="2">
              <a:lnSpc>
                <a:spcPts val="2380"/>
              </a:lnSpc>
              <a:buFont typeface="Arial"/>
              <a:buChar char="⚬"/>
            </a:pPr>
            <a:r>
              <a:rPr lang="en-US" sz="1700">
                <a:solidFill>
                  <a:srgbClr val="FFFFFF"/>
                </a:solidFill>
                <a:latin typeface="Canva Sans"/>
              </a:rPr>
              <a:t>Provide more convenient payment methods</a:t>
            </a:r>
          </a:p>
          <a:p>
            <a:pPr algn="just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Canva Sans"/>
              </a:rPr>
              <a:t>Fare pricing strategies</a:t>
            </a:r>
          </a:p>
          <a:p>
            <a:pPr algn="just" marL="734061" indent="-244687" lvl="2">
              <a:lnSpc>
                <a:spcPts val="2380"/>
              </a:lnSpc>
              <a:buFont typeface="Arial"/>
              <a:buChar char="⚬"/>
            </a:pPr>
            <a:r>
              <a:rPr lang="en-US" sz="1700">
                <a:solidFill>
                  <a:srgbClr val="FFFFFF"/>
                </a:solidFill>
                <a:latin typeface="Canva Sans"/>
              </a:rPr>
              <a:t>prioritize miles and location, observe actions from top companies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7620000" cy="571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789773">
            <a:off x="-1927431" y="-2407475"/>
            <a:ext cx="3566859" cy="436981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10459115">
            <a:off x="-966152" y="3282114"/>
            <a:ext cx="3877918" cy="542366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7417612">
            <a:off x="5004118" y="-282505"/>
            <a:ext cx="4641921" cy="352205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10459115">
            <a:off x="-1072177" y="4644450"/>
            <a:ext cx="3877918" cy="542366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30156" y="998679"/>
            <a:ext cx="959689" cy="95968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43859" y="2304142"/>
            <a:ext cx="4732283" cy="799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96"/>
              </a:lnSpc>
              <a:spcBef>
                <a:spcPct val="0"/>
              </a:spcBef>
            </a:pPr>
            <a:r>
              <a:rPr lang="en-US" sz="5330">
                <a:solidFill>
                  <a:srgbClr val="FFFFFF"/>
                </a:solidFill>
                <a:latin typeface="Alike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>
            <a:off x="0" y="0"/>
            <a:ext cx="7620000" cy="571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789773">
            <a:off x="-1927431" y="-2407475"/>
            <a:ext cx="3566859" cy="436981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0459115">
            <a:off x="-1699686" y="3555821"/>
            <a:ext cx="3877918" cy="542366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7417612">
            <a:off x="5587143" y="-505645"/>
            <a:ext cx="4641921" cy="352205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-144001" y="1264909"/>
            <a:ext cx="762000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5"/>
              </a:lnSpc>
            </a:pPr>
            <a:r>
              <a:rPr lang="en-US" sz="3154">
                <a:solidFill>
                  <a:srgbClr val="FFFFFF"/>
                </a:solidFill>
                <a:latin typeface="Alike Bold"/>
              </a:rPr>
              <a:t>Table of Contents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56977" y="2637989"/>
            <a:ext cx="1490584" cy="82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23">
                <a:solidFill>
                  <a:srgbClr val="FFFFFF"/>
                </a:solidFill>
                <a:latin typeface="Arimo Bold"/>
              </a:rPr>
              <a:t>Dataset Description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21811" y="2164645"/>
            <a:ext cx="750050" cy="41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7"/>
              </a:lnSpc>
            </a:pPr>
            <a:r>
              <a:rPr lang="en-US" sz="2605">
                <a:solidFill>
                  <a:srgbClr val="FFFFFF"/>
                </a:solidFill>
                <a:latin typeface="Arimo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03625" y="2637989"/>
            <a:ext cx="3221453" cy="833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23">
                <a:solidFill>
                  <a:srgbClr val="FFFFFF"/>
                </a:solidFill>
                <a:latin typeface="Arimo Bold"/>
              </a:rPr>
              <a:t>Key Findings </a:t>
            </a:r>
          </a:p>
          <a:p>
            <a:pPr algn="ctr">
              <a:lnSpc>
                <a:spcPts val="3312"/>
              </a:lnSpc>
            </a:pPr>
            <a:r>
              <a:rPr lang="en-US" sz="2123">
                <a:solidFill>
                  <a:srgbClr val="FFFFFF"/>
                </a:solidFill>
                <a:latin typeface="Arimo Bold"/>
              </a:rPr>
              <a:t>&amp;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39327" y="2095483"/>
            <a:ext cx="750050" cy="41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7"/>
              </a:lnSpc>
            </a:pPr>
            <a:r>
              <a:rPr lang="en-US" sz="2605">
                <a:solidFill>
                  <a:srgbClr val="FFFFFF"/>
                </a:solidFill>
                <a:latin typeface="Arimo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2807" y="2095483"/>
            <a:ext cx="750050" cy="41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7"/>
              </a:lnSpc>
            </a:pPr>
            <a:r>
              <a:rPr lang="en-US" sz="2605">
                <a:solidFill>
                  <a:srgbClr val="FFFFFF"/>
                </a:solidFill>
                <a:latin typeface="Arimo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4893" y="2637989"/>
            <a:ext cx="1305878" cy="82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23">
                <a:solidFill>
                  <a:srgbClr val="FFFFFF"/>
                </a:solidFill>
                <a:latin typeface="Arimo Bold"/>
              </a:rPr>
              <a:t>Project Objective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70704" y="3971969"/>
            <a:ext cx="750050" cy="41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7"/>
              </a:lnSpc>
            </a:pPr>
            <a:r>
              <a:rPr lang="en-US" sz="2605">
                <a:solidFill>
                  <a:srgbClr val="FFFFFF"/>
                </a:solidFill>
                <a:latin typeface="Arimo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35003" y="4443475"/>
            <a:ext cx="3221453" cy="407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23">
                <a:solidFill>
                  <a:srgbClr val="FFFFFF"/>
                </a:solidFill>
                <a:latin typeface="Arimo Bo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>
            <a:off x="0" y="0"/>
            <a:ext cx="7620000" cy="571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861944">
            <a:off x="6051008" y="-54028"/>
            <a:ext cx="4354675" cy="609045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2448503">
            <a:off x="-1568223" y="3730215"/>
            <a:ext cx="5212605" cy="395506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789773">
            <a:off x="-2654769" y="-3248155"/>
            <a:ext cx="4005374" cy="4907043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672498" y="-123658"/>
            <a:ext cx="2275003" cy="5838658"/>
            <a:chOff x="0" y="0"/>
            <a:chExt cx="3033338" cy="778487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true" rot="0">
              <a:off x="0" y="6366260"/>
              <a:ext cx="3033338" cy="1418617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033338" cy="1418617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6535" r="0" b="6535"/>
          <a:stretch>
            <a:fillRect/>
          </a:stretch>
        </p:blipFill>
        <p:spPr>
          <a:xfrm flipH="false" flipV="false" rot="0">
            <a:off x="1284635" y="2276163"/>
            <a:ext cx="5050730" cy="2425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623157" y="1049373"/>
            <a:ext cx="6446533" cy="5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3"/>
              </a:lnSpc>
            </a:pPr>
            <a:r>
              <a:rPr lang="en-US" sz="4195">
                <a:solidFill>
                  <a:srgbClr val="FFFFFF"/>
                </a:solidFill>
                <a:latin typeface="Alike"/>
              </a:rPr>
              <a:t>Problem Objective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4513" y="2649511"/>
            <a:ext cx="4902198" cy="1782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008">
                <a:solidFill>
                  <a:srgbClr val="FF3131"/>
                </a:solidFill>
                <a:latin typeface="Alike"/>
              </a:rPr>
              <a:t>F</a:t>
            </a:r>
            <a:r>
              <a:rPr lang="en-US" sz="2008">
                <a:solidFill>
                  <a:srgbClr val="FF3131"/>
                </a:solidFill>
                <a:latin typeface="Alike"/>
              </a:rPr>
              <a:t>ocus on traditional taxi services</a:t>
            </a:r>
          </a:p>
          <a:p>
            <a:pPr marL="356008" indent="-178004" lvl="1">
              <a:lnSpc>
                <a:spcPts val="2308"/>
              </a:lnSpc>
              <a:buFont typeface="Arial"/>
              <a:buChar char="•"/>
            </a:pPr>
            <a:r>
              <a:rPr lang="en-US" sz="1648">
                <a:solidFill>
                  <a:srgbClr val="FF3131"/>
                </a:solidFill>
                <a:latin typeface="Alike"/>
              </a:rPr>
              <a:t>Analyze trends and patterns in the industry</a:t>
            </a:r>
          </a:p>
          <a:p>
            <a:pPr marL="356008" indent="-178004" lvl="1">
              <a:lnSpc>
                <a:spcPts val="2308"/>
              </a:lnSpc>
              <a:buFont typeface="Arial"/>
              <a:buChar char="•"/>
            </a:pPr>
            <a:r>
              <a:rPr lang="en-US" sz="1648">
                <a:solidFill>
                  <a:srgbClr val="FF3131"/>
                </a:solidFill>
                <a:latin typeface="Alike"/>
              </a:rPr>
              <a:t>Determine potential opportunities</a:t>
            </a:r>
          </a:p>
          <a:p>
            <a:pPr marL="356008" indent="-178004" lvl="1">
              <a:lnSpc>
                <a:spcPts val="2308"/>
              </a:lnSpc>
              <a:buFont typeface="Arial"/>
              <a:buChar char="•"/>
            </a:pPr>
            <a:r>
              <a:rPr lang="en-US" sz="1648">
                <a:solidFill>
                  <a:srgbClr val="FF3131"/>
                </a:solidFill>
                <a:latin typeface="Alike"/>
              </a:rPr>
              <a:t>Develop business decisions relating to taxi pricing, operation, and marketing</a:t>
            </a:r>
          </a:p>
          <a:p>
            <a:pPr algn="ctr">
              <a:lnSpc>
                <a:spcPts val="230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62724" y="1622918"/>
            <a:ext cx="6185776" cy="55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9"/>
              </a:lnSpc>
              <a:spcBef>
                <a:spcPct val="0"/>
              </a:spcBef>
            </a:pPr>
            <a:r>
              <a:rPr lang="en-US" sz="1656">
                <a:solidFill>
                  <a:srgbClr val="FFFFFF"/>
                </a:solidFill>
                <a:latin typeface="Alike"/>
              </a:rPr>
              <a:t>After Uber and other platforms took over the taxi market, it has left traditional taxi services </a:t>
            </a:r>
            <a:r>
              <a:rPr lang="en-US" sz="1656" u="sng">
                <a:solidFill>
                  <a:srgbClr val="FFFFFF"/>
                </a:solidFill>
                <a:latin typeface="Alike"/>
              </a:rPr>
              <a:t>quite vulnerable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>
            <a:off x="0" y="0"/>
            <a:ext cx="7620000" cy="5715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876021" y="-2033847"/>
            <a:ext cx="5886734" cy="5899087"/>
            <a:chOff x="0" y="0"/>
            <a:chExt cx="7848979" cy="786545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-9099188">
              <a:off x="1014310" y="1170943"/>
              <a:ext cx="6101430" cy="462946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733814">
              <a:off x="421116" y="2642259"/>
              <a:ext cx="6101430" cy="4629460"/>
            </a:xfrm>
            <a:prstGeom prst="rect">
              <a:avLst/>
            </a:prstGeom>
          </p:spPr>
        </p:pic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721219" y="-669908"/>
            <a:ext cx="3596868" cy="3596868"/>
            <a:chOff x="0" y="0"/>
            <a:chExt cx="12700000" cy="127000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5"/>
              <a:stretch>
                <a:fillRect l="-56652" r="-8356" t="0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3852871">
            <a:off x="5467234" y="3615865"/>
            <a:ext cx="3502918" cy="489918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6599" y="3205177"/>
            <a:ext cx="1574432" cy="60401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0" y="1954368"/>
            <a:ext cx="3786722" cy="53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6"/>
              </a:lnSpc>
            </a:pPr>
            <a:r>
              <a:rPr lang="en-US" sz="1554">
                <a:solidFill>
                  <a:srgbClr val="FFFFFF"/>
                </a:solidFill>
                <a:latin typeface="Alike Bold"/>
              </a:rPr>
              <a:t>Data source: Recorded by </a:t>
            </a:r>
          </a:p>
          <a:p>
            <a:pPr algn="ctr">
              <a:lnSpc>
                <a:spcPts val="2176"/>
              </a:lnSpc>
            </a:pPr>
            <a:r>
              <a:rPr lang="en-US" sz="1554">
                <a:solidFill>
                  <a:srgbClr val="FFFFFF"/>
                </a:solidFill>
                <a:latin typeface="Alike Bold"/>
              </a:rPr>
              <a:t>City of Chicago's regulatory agency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2424" y="2623787"/>
            <a:ext cx="3342783" cy="29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9"/>
              </a:lnSpc>
            </a:pPr>
            <a:r>
              <a:rPr lang="en-US" sz="1109" spc="33">
                <a:solidFill>
                  <a:srgbClr val="FF6C3E"/>
                </a:solidFill>
                <a:latin typeface="Alike"/>
              </a:rPr>
              <a:t>https://data.cityofchicago.org/Transportation/Taxi-Trips/wrvz-psew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1940" y="564944"/>
            <a:ext cx="6446533" cy="97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3"/>
              </a:lnSpc>
            </a:pPr>
            <a:r>
              <a:rPr lang="en-US" sz="4195">
                <a:solidFill>
                  <a:srgbClr val="FFFFFF"/>
                </a:solidFill>
                <a:latin typeface="Alike"/>
              </a:rPr>
              <a:t>Dataset</a:t>
            </a:r>
          </a:p>
          <a:p>
            <a:pPr>
              <a:lnSpc>
                <a:spcPts val="3733"/>
              </a:lnSpc>
            </a:pPr>
            <a:r>
              <a:rPr lang="en-US" sz="4195">
                <a:solidFill>
                  <a:srgbClr val="FFFFFF"/>
                </a:solidFill>
                <a:latin typeface="Alike"/>
              </a:rPr>
              <a:t>Description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3836665"/>
            <a:ext cx="4361750" cy="1589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74"/>
              </a:lnSpc>
            </a:pPr>
          </a:p>
          <a:p>
            <a:pPr marL="335352" indent="-167676" lvl="1">
              <a:lnSpc>
                <a:spcPts val="2174"/>
              </a:lnSpc>
              <a:buFont typeface="Arial"/>
              <a:buChar char="•"/>
            </a:pPr>
            <a:r>
              <a:rPr lang="en-US" sz="1553">
                <a:solidFill>
                  <a:srgbClr val="FFFFFF"/>
                </a:solidFill>
                <a:latin typeface="Nourd Light Bold"/>
              </a:rPr>
              <a:t>Total </a:t>
            </a:r>
            <a:r>
              <a:rPr lang="en-US" sz="1553">
                <a:solidFill>
                  <a:srgbClr val="FFFFFF"/>
                </a:solidFill>
                <a:latin typeface="Nourd Light Bold"/>
              </a:rPr>
              <a:t>Rows:  206,021,251 entries</a:t>
            </a:r>
          </a:p>
          <a:p>
            <a:pPr marL="670703" indent="-223568" lvl="2">
              <a:lnSpc>
                <a:spcPts val="2174"/>
              </a:lnSpc>
              <a:buFont typeface="Arial"/>
              <a:buChar char="⚬"/>
            </a:pPr>
            <a:r>
              <a:rPr lang="en-US" sz="1553">
                <a:solidFill>
                  <a:srgbClr val="FFFFFF"/>
                </a:solidFill>
                <a:latin typeface="Nourd Light"/>
              </a:rPr>
              <a:t>81 traditional taxi companies</a:t>
            </a:r>
          </a:p>
          <a:p>
            <a:pPr marL="670703" indent="-223568" lvl="2">
              <a:lnSpc>
                <a:spcPts val="2174"/>
              </a:lnSpc>
              <a:buFont typeface="Arial"/>
              <a:buChar char="⚬"/>
            </a:pPr>
            <a:r>
              <a:rPr lang="en-US" sz="1553">
                <a:solidFill>
                  <a:srgbClr val="FFFFFF"/>
                </a:solidFill>
                <a:latin typeface="Nourd Light"/>
              </a:rPr>
              <a:t>From 2013 to the current date</a:t>
            </a:r>
          </a:p>
          <a:p>
            <a:pPr marL="670703" indent="-223568" lvl="2">
              <a:lnSpc>
                <a:spcPts val="2174"/>
              </a:lnSpc>
              <a:buFont typeface="Arial"/>
              <a:buChar char="⚬"/>
            </a:pPr>
            <a:r>
              <a:rPr lang="en-US" sz="1553">
                <a:solidFill>
                  <a:srgbClr val="FFFFFF"/>
                </a:solidFill>
                <a:latin typeface="Nourd Light"/>
              </a:rPr>
              <a:t>Updated regularly</a:t>
            </a:r>
          </a:p>
          <a:p>
            <a:pPr>
              <a:lnSpc>
                <a:spcPts val="217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575206" y="3176602"/>
            <a:ext cx="3439885" cy="2122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74"/>
              </a:lnSpc>
            </a:pPr>
          </a:p>
          <a:p>
            <a:pPr marL="335352" indent="-167676" lvl="1">
              <a:lnSpc>
                <a:spcPts val="2174"/>
              </a:lnSpc>
              <a:buFont typeface="Arial"/>
              <a:buChar char="•"/>
            </a:pPr>
            <a:r>
              <a:rPr lang="en-US" sz="1553">
                <a:solidFill>
                  <a:srgbClr val="FFFFFF"/>
                </a:solidFill>
                <a:latin typeface="Nourd Light Bold"/>
              </a:rPr>
              <a:t>Total Columns: 22 columns</a:t>
            </a:r>
          </a:p>
          <a:p>
            <a:pPr marL="670703" indent="-223568" lvl="2">
              <a:lnSpc>
                <a:spcPts val="2174"/>
              </a:lnSpc>
              <a:buFont typeface="Arial"/>
              <a:buChar char="⚬"/>
            </a:pPr>
            <a:r>
              <a:rPr lang="en-US" sz="1553">
                <a:solidFill>
                  <a:srgbClr val="FFFFFF"/>
                </a:solidFill>
                <a:latin typeface="Nourd Light"/>
              </a:rPr>
              <a:t>Fare</a:t>
            </a:r>
          </a:p>
          <a:p>
            <a:pPr marL="670703" indent="-223568" lvl="2">
              <a:lnSpc>
                <a:spcPts val="2174"/>
              </a:lnSpc>
              <a:buFont typeface="Arial"/>
              <a:buChar char="⚬"/>
            </a:pPr>
            <a:r>
              <a:rPr lang="en-US" sz="1553">
                <a:solidFill>
                  <a:srgbClr val="FFFFFF"/>
                </a:solidFill>
                <a:latin typeface="Nourd Light"/>
              </a:rPr>
              <a:t>Tips</a:t>
            </a:r>
          </a:p>
          <a:p>
            <a:pPr marL="670703" indent="-223568" lvl="2">
              <a:lnSpc>
                <a:spcPts val="2174"/>
              </a:lnSpc>
              <a:buFont typeface="Arial"/>
              <a:buChar char="⚬"/>
            </a:pPr>
            <a:r>
              <a:rPr lang="en-US" sz="1553">
                <a:solidFill>
                  <a:srgbClr val="FFFFFF"/>
                </a:solidFill>
                <a:latin typeface="Nourd Light"/>
              </a:rPr>
              <a:t>Duration</a:t>
            </a:r>
          </a:p>
          <a:p>
            <a:pPr marL="670703" indent="-223568" lvl="2">
              <a:lnSpc>
                <a:spcPts val="2174"/>
              </a:lnSpc>
              <a:buFont typeface="Arial"/>
              <a:buChar char="⚬"/>
            </a:pPr>
            <a:r>
              <a:rPr lang="en-US" sz="1553">
                <a:solidFill>
                  <a:srgbClr val="FFFFFF"/>
                </a:solidFill>
                <a:latin typeface="Nourd Light"/>
              </a:rPr>
              <a:t>Tolls</a:t>
            </a:r>
          </a:p>
          <a:p>
            <a:pPr marL="670703" indent="-223568" lvl="2">
              <a:lnSpc>
                <a:spcPts val="2174"/>
              </a:lnSpc>
              <a:buFont typeface="Arial"/>
              <a:buChar char="⚬"/>
            </a:pPr>
            <a:r>
              <a:rPr lang="en-US" sz="1553">
                <a:solidFill>
                  <a:srgbClr val="FFFFFF"/>
                </a:solidFill>
                <a:latin typeface="Nourd Light"/>
              </a:rPr>
              <a:t>Pick-up &amp; Drop-off Location</a:t>
            </a:r>
          </a:p>
          <a:p>
            <a:pPr marL="670703" indent="-223568" lvl="2">
              <a:lnSpc>
                <a:spcPts val="2174"/>
              </a:lnSpc>
              <a:buFont typeface="Arial"/>
              <a:buChar char="⚬"/>
            </a:pPr>
            <a:r>
              <a:rPr lang="en-US" sz="1553">
                <a:solidFill>
                  <a:srgbClr val="FFFFFF"/>
                </a:solidFill>
                <a:latin typeface="Nourd Light"/>
              </a:rPr>
              <a:t>...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>
            <a:off x="0" y="0"/>
            <a:ext cx="7620000" cy="571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789773">
            <a:off x="-2637134" y="-3004916"/>
            <a:ext cx="3566859" cy="436981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0459115">
            <a:off x="-2655158" y="4151399"/>
            <a:ext cx="3877918" cy="542366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7417612">
            <a:off x="6591618" y="-751545"/>
            <a:ext cx="4641921" cy="3522058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131790" y="2805640"/>
          <a:ext cx="5530886" cy="2529396"/>
        </p:xfrm>
        <a:graphic>
          <a:graphicData uri="http://schemas.openxmlformats.org/drawingml/2006/table">
            <a:tbl>
              <a:tblPr/>
              <a:tblGrid>
                <a:gridCol w="1132026"/>
                <a:gridCol w="2386784"/>
                <a:gridCol w="2012075"/>
              </a:tblGrid>
              <a:tr h="4222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53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FFFFFF"/>
                          </a:solidFill>
                          <a:latin typeface="Alike Bold"/>
                        </a:rPr>
                        <a:t># of Existing high null count variables 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FFFFFF"/>
                          </a:solidFill>
                          <a:latin typeface="Alike Bold"/>
                        </a:rPr>
                        <a:t>Max number of  null counts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22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FFFFFF"/>
                          </a:solidFill>
                          <a:latin typeface="Alike Bold"/>
                        </a:rPr>
                        <a:t>2013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C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53"/>
                        </a:lnSpc>
                        <a:defRPr/>
                      </a:pPr>
                      <a:r>
                        <a:rPr lang="en-US" sz="1109">
                          <a:solidFill>
                            <a:srgbClr val="FFFFFF"/>
                          </a:solidFill>
                          <a:latin typeface="Alike Bold"/>
                        </a:rPr>
                        <a:t>11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FFFFFF"/>
                          </a:solidFill>
                          <a:latin typeface="Alike Bold"/>
                        </a:rPr>
                        <a:t>11,221,939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22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FFFFFF"/>
                          </a:solidFill>
                          <a:latin typeface="Alike Bold"/>
                        </a:rPr>
                        <a:t>2014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C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53"/>
                        </a:lnSpc>
                        <a:defRPr/>
                      </a:pPr>
                      <a:r>
                        <a:rPr lang="en-US" sz="1109">
                          <a:solidFill>
                            <a:srgbClr val="FFFFFF"/>
                          </a:solidFill>
                          <a:latin typeface="Alike Bold"/>
                        </a:rPr>
                        <a:t>10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FFFFFF"/>
                          </a:solidFill>
                          <a:latin typeface="Alike Bold"/>
                        </a:rPr>
                        <a:t>12,508,340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9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FFFFFF"/>
                          </a:solidFill>
                          <a:latin typeface="Alike Bold"/>
                        </a:rPr>
                        <a:t>2015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C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FFFFFF"/>
                          </a:solidFill>
                          <a:latin typeface="Alike Bold"/>
                        </a:rPr>
                        <a:t>10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FFFFFF"/>
                          </a:solidFill>
                          <a:latin typeface="Alike Bold"/>
                        </a:rPr>
                        <a:t>11,458,239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22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53"/>
                        </a:lnSpc>
                        <a:defRPr/>
                      </a:pPr>
                      <a:r>
                        <a:rPr lang="en-US" sz="1109">
                          <a:solidFill>
                            <a:srgbClr val="FFFFFF"/>
                          </a:solidFill>
                          <a:latin typeface="Alike Bold"/>
                        </a:rPr>
                        <a:t>2016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C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FFFFFF"/>
                          </a:solidFill>
                          <a:latin typeface="Alike Bold"/>
                        </a:rPr>
                        <a:t>10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FFFFFF"/>
                          </a:solidFill>
                          <a:latin typeface="Alike Bold"/>
                        </a:rPr>
                        <a:t>11,130,667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22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53"/>
                        </a:lnSpc>
                        <a:defRPr/>
                      </a:pPr>
                      <a:r>
                        <a:rPr lang="en-US" sz="1109">
                          <a:solidFill>
                            <a:srgbClr val="FFFFFF"/>
                          </a:solidFill>
                          <a:latin typeface="Alike Bold"/>
                        </a:rPr>
                        <a:t>2017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C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FFFFFF"/>
                          </a:solidFill>
                          <a:latin typeface="Alike Bold"/>
                        </a:rPr>
                        <a:t>9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399"/>
                        </a:lnSpc>
                        <a:defRPr/>
                      </a:pPr>
                      <a:r>
                        <a:rPr lang="en-US" sz="999">
                          <a:solidFill>
                            <a:srgbClr val="FFFFFF"/>
                          </a:solidFill>
                          <a:latin typeface="Alike Bold"/>
                        </a:rPr>
                        <a:t>8,134,193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285529" y="574750"/>
            <a:ext cx="139958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anva Sans Bold"/>
              </a:rPr>
              <a:t>Problem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7158" y="975644"/>
            <a:ext cx="3436323" cy="1029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02262" indent="-151131" lvl="1">
              <a:lnSpc>
                <a:spcPts val="280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anva Sans"/>
              </a:rPr>
              <a:t>Hard to manipulate due to data size</a:t>
            </a:r>
          </a:p>
          <a:p>
            <a:pPr marL="302262" indent="-151131" lvl="1">
              <a:lnSpc>
                <a:spcPts val="280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anva Sans"/>
              </a:rPr>
              <a:t>A significant amount of null values</a:t>
            </a:r>
          </a:p>
          <a:p>
            <a:pPr marL="302262" indent="-151131" lvl="1">
              <a:lnSpc>
                <a:spcPts val="280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anva Sans"/>
              </a:rPr>
              <a:t>Long run times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19381" y="622913"/>
            <a:ext cx="15201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 Bold"/>
              </a:rPr>
              <a:t>Approach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22384" y="975644"/>
            <a:ext cx="3885202" cy="1029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02262" indent="-151131" lvl="1">
              <a:lnSpc>
                <a:spcPts val="280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anva Sans"/>
              </a:rPr>
              <a:t>Partition the full data into sets</a:t>
            </a:r>
          </a:p>
          <a:p>
            <a:pPr marL="302262" indent="-151131" lvl="1">
              <a:lnSpc>
                <a:spcPts val="280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anva Sans"/>
              </a:rPr>
              <a:t>Standard imputing, drop if fail</a:t>
            </a:r>
          </a:p>
          <a:p>
            <a:pPr marL="302262" indent="-151131" lvl="1">
              <a:lnSpc>
                <a:spcPts val="280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anva Sans"/>
              </a:rPr>
              <a:t>Create problem specific dataframes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68594" y="123825"/>
            <a:ext cx="6446533" cy="5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3"/>
              </a:lnSpc>
            </a:pPr>
            <a:r>
              <a:rPr lang="en-US" sz="4195">
                <a:solidFill>
                  <a:srgbClr val="FFFFFF"/>
                </a:solidFill>
                <a:latin typeface="Alike"/>
              </a:rPr>
              <a:t>Data Cleaning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5319" y="2231600"/>
            <a:ext cx="4283737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Canva Sans"/>
              </a:rPr>
              <a:t>Filter down earlier years with incomplete documentation and missing entries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1790" y="2245571"/>
            <a:ext cx="85352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 u="none">
                <a:solidFill>
                  <a:srgbClr val="FFFFFF"/>
                </a:solidFill>
                <a:latin typeface="Canva Sans Bold"/>
              </a:rPr>
              <a:t>Note: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>
            <a:off x="0" y="0"/>
            <a:ext cx="7620000" cy="5715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714306" y="3761541"/>
            <a:ext cx="5203190" cy="5214109"/>
            <a:chOff x="0" y="0"/>
            <a:chExt cx="6937587" cy="695214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-9099188">
              <a:off x="896533" y="1034978"/>
              <a:ext cx="5392956" cy="4091906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733814">
              <a:off x="372217" y="2335451"/>
              <a:ext cx="5392956" cy="4091906"/>
            </a:xfrm>
            <a:prstGeom prst="rect">
              <a:avLst/>
            </a:prstGeom>
          </p:spPr>
        </p:pic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791702" y="4373131"/>
            <a:ext cx="2683738" cy="2683738"/>
            <a:chOff x="0" y="0"/>
            <a:chExt cx="12700000" cy="127000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5"/>
              <a:stretch>
                <a:fillRect l="-22847" r="-16465" t="0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3852871">
            <a:off x="5653660" y="4348158"/>
            <a:ext cx="2789680" cy="390165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31042" y="1838534"/>
            <a:ext cx="3555765" cy="250197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924906" y="1838534"/>
            <a:ext cx="3639239" cy="250197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61852" y="1003808"/>
            <a:ext cx="3880762" cy="17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83"/>
              </a:lnSpc>
            </a:pPr>
            <a:r>
              <a:rPr lang="en-US" sz="1383" spc="41">
                <a:solidFill>
                  <a:srgbClr val="FF6C3E"/>
                </a:solidFill>
                <a:latin typeface="Nourd Bold"/>
              </a:rPr>
              <a:t>-- CONSUMER BEHAVIOR AT A GLANCE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1042" y="467158"/>
            <a:ext cx="6446533" cy="5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3"/>
              </a:lnSpc>
            </a:pPr>
            <a:r>
              <a:rPr lang="en-US" sz="4195">
                <a:solidFill>
                  <a:srgbClr val="FFFFFF"/>
                </a:solidFill>
                <a:latin typeface="Alike"/>
              </a:rPr>
              <a:t>The Current Market</a:t>
            </a:r>
          </a:p>
        </p:txBody>
      </p:sp>
      <p:sp>
        <p:nvSpPr>
          <p:cNvPr name="AutoShape 13" id="13"/>
          <p:cNvSpPr/>
          <p:nvPr/>
        </p:nvSpPr>
        <p:spPr>
          <a:xfrm flipH="true">
            <a:off x="1100081" y="2287899"/>
            <a:ext cx="503806" cy="108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 flipH="true">
            <a:off x="1604708" y="3862154"/>
            <a:ext cx="503806" cy="108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 flipH="true">
            <a:off x="4843024" y="2336856"/>
            <a:ext cx="503806" cy="108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6" id="16"/>
          <p:cNvSpPr txBox="true"/>
          <p:nvPr/>
        </p:nvSpPr>
        <p:spPr>
          <a:xfrm rot="0">
            <a:off x="1722181" y="2158712"/>
            <a:ext cx="26885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6C3E"/>
                </a:solidFill>
                <a:latin typeface="Alike Bold"/>
              </a:rPr>
              <a:t>$10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99893" y="3732966"/>
            <a:ext cx="28522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6C3E"/>
                </a:solidFill>
                <a:latin typeface="Alike Bold"/>
              </a:rPr>
              <a:t>$45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75440" y="2183190"/>
            <a:ext cx="58935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6C3E"/>
                </a:solidFill>
                <a:latin typeface="Alike Bold"/>
              </a:rPr>
              <a:t>15 mins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1042" y="1214349"/>
            <a:ext cx="3555765" cy="57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6"/>
              </a:lnSpc>
              <a:spcBef>
                <a:spcPct val="0"/>
              </a:spcBef>
            </a:pPr>
            <a:r>
              <a:rPr lang="en-US" sz="1675">
                <a:solidFill>
                  <a:srgbClr val="FFFFFF"/>
                </a:solidFill>
                <a:latin typeface="Alike Bold"/>
              </a:rPr>
              <a:t>P</a:t>
            </a:r>
            <a:r>
              <a:rPr lang="en-US" sz="1675">
                <a:solidFill>
                  <a:srgbClr val="FFFFFF"/>
                </a:solidFill>
                <a:latin typeface="Alike Bold"/>
              </a:rPr>
              <a:t>rice</a:t>
            </a:r>
            <a:r>
              <a:rPr lang="en-US" sz="1675">
                <a:solidFill>
                  <a:srgbClr val="FFFFFF"/>
                </a:solidFill>
                <a:latin typeface="Alike"/>
              </a:rPr>
              <a:t> </a:t>
            </a:r>
            <a:r>
              <a:rPr lang="en-US" sz="1675">
                <a:solidFill>
                  <a:srgbClr val="FFFFFF"/>
                </a:solidFill>
                <a:latin typeface="Alike Bold"/>
              </a:rPr>
              <a:t>points </a:t>
            </a:r>
            <a:r>
              <a:rPr lang="en-US" sz="1675">
                <a:solidFill>
                  <a:srgbClr val="FFFFFF"/>
                </a:solidFill>
                <a:latin typeface="Alike"/>
              </a:rPr>
              <a:t>customers are more likely to take a taxi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69641" y="4378610"/>
            <a:ext cx="4311644" cy="189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6"/>
              </a:lnSpc>
              <a:spcBef>
                <a:spcPct val="0"/>
              </a:spcBef>
            </a:pPr>
            <a:r>
              <a:rPr lang="en-US" sz="1175">
                <a:solidFill>
                  <a:srgbClr val="FFFFFF"/>
                </a:solidFill>
                <a:latin typeface="Alike Bold"/>
              </a:rPr>
              <a:t>Trip Fare Distribution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11702" y="4369085"/>
            <a:ext cx="4311644" cy="189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6"/>
              </a:lnSpc>
              <a:spcBef>
                <a:spcPct val="0"/>
              </a:spcBef>
            </a:pPr>
            <a:r>
              <a:rPr lang="en-US" sz="1175">
                <a:solidFill>
                  <a:srgbClr val="FFFFFF"/>
                </a:solidFill>
                <a:latin typeface="Alike Bold"/>
              </a:rPr>
              <a:t>Trip Total Seconds Distribution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242003" y="1354797"/>
            <a:ext cx="3194920" cy="28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6"/>
              </a:lnSpc>
              <a:spcBef>
                <a:spcPct val="0"/>
              </a:spcBef>
            </a:pPr>
            <a:r>
              <a:rPr lang="en-US" sz="1675">
                <a:solidFill>
                  <a:srgbClr val="FFFFFF"/>
                </a:solidFill>
                <a:latin typeface="Alike"/>
              </a:rPr>
              <a:t>Common duration of taxi trips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>
            <a:off x="0" y="0"/>
            <a:ext cx="7620000" cy="571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3852871">
            <a:off x="6338553" y="2613050"/>
            <a:ext cx="3502918" cy="489918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288977" y="-667127"/>
            <a:ext cx="4909901" cy="4920205"/>
            <a:chOff x="0" y="0"/>
            <a:chExt cx="6546535" cy="656027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-9099188">
              <a:off x="845998" y="976639"/>
              <a:ext cx="5088970" cy="3861256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733814">
              <a:off x="351237" y="2203808"/>
              <a:ext cx="5088970" cy="3861256"/>
            </a:xfrm>
            <a:prstGeom prst="rect">
              <a:avLst/>
            </a:prstGeom>
          </p:spPr>
        </p:pic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078026" y="3584127"/>
            <a:ext cx="2325651" cy="2325651"/>
            <a:chOff x="0" y="0"/>
            <a:chExt cx="12700000" cy="127000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6"/>
              <a:stretch>
                <a:fillRect l="-20988" r="-20988" t="0" b="0"/>
              </a:stretch>
            </a:blip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4249" t="3890" r="0" b="6224"/>
          <a:stretch>
            <a:fillRect/>
          </a:stretch>
        </p:blipFill>
        <p:spPr>
          <a:xfrm flipH="false" flipV="false" rot="0">
            <a:off x="475295" y="1411227"/>
            <a:ext cx="3709919" cy="3487406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67195" y="786174"/>
            <a:ext cx="4974195" cy="178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83"/>
              </a:lnSpc>
            </a:pPr>
            <a:r>
              <a:rPr lang="en-US" sz="1383" spc="41">
                <a:solidFill>
                  <a:srgbClr val="FF6C3E"/>
                </a:solidFill>
                <a:latin typeface="Nourd Bold"/>
              </a:rPr>
              <a:t>-- CORRELATIONSHIP BETWEEN FARE AND MILES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85214" y="1840601"/>
            <a:ext cx="2553539" cy="197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</a:pP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anva Sans"/>
              </a:rPr>
              <a:t>For </a:t>
            </a:r>
            <a:r>
              <a:rPr lang="en-US" sz="1400">
                <a:solidFill>
                  <a:srgbClr val="FFFFFF"/>
                </a:solidFill>
                <a:latin typeface="Canva Sans"/>
              </a:rPr>
              <a:t>trips under 60 miles, fares vary widely, ranging from 0 to 200 dollars (</a:t>
            </a:r>
            <a:r>
              <a:rPr lang="en-US" sz="1400">
                <a:solidFill>
                  <a:srgbClr val="FFFFFF"/>
                </a:solidFill>
                <a:latin typeface="Canva Sans"/>
              </a:rPr>
              <a:t>traffic and tolls)</a:t>
            </a:r>
          </a:p>
          <a:p>
            <a:pPr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anva Sans"/>
              </a:rPr>
              <a:t>F</a:t>
            </a:r>
            <a:r>
              <a:rPr lang="en-US" sz="1400">
                <a:solidFill>
                  <a:srgbClr val="FFFFFF"/>
                </a:solidFill>
                <a:latin typeface="Canva Sans"/>
              </a:rPr>
              <a:t>or trips longer than 60 miles, distance is the key factor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7195" y="2900737"/>
            <a:ext cx="208101" cy="69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83"/>
              </a:lnSpc>
            </a:pPr>
            <a:r>
              <a:rPr lang="en-US" sz="1383" spc="41">
                <a:solidFill>
                  <a:srgbClr val="FF6C3E"/>
                </a:solidFill>
                <a:latin typeface="Nourd Bold"/>
              </a:rPr>
              <a:t>FARE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71182" y="5041683"/>
            <a:ext cx="660987" cy="178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83"/>
              </a:lnSpc>
            </a:pPr>
            <a:r>
              <a:rPr lang="en-US" sz="1383" spc="41">
                <a:solidFill>
                  <a:srgbClr val="FF6C3E"/>
                </a:solidFill>
                <a:latin typeface="Nourd Bold"/>
              </a:rPr>
              <a:t>MILES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71182" y="999747"/>
            <a:ext cx="301287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anva Sans Bold"/>
              </a:rPr>
              <a:t>Different pricing strategies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296" y="249524"/>
            <a:ext cx="6446533" cy="5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3"/>
              </a:lnSpc>
            </a:pPr>
            <a:r>
              <a:rPr lang="en-US" sz="4195">
                <a:solidFill>
                  <a:srgbClr val="FFFFFF"/>
                </a:solidFill>
                <a:latin typeface="Alike"/>
              </a:rPr>
              <a:t>The Current Market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>
            <a:off x="0" y="0"/>
            <a:ext cx="7620000" cy="571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3852871">
            <a:off x="6974518" y="-764625"/>
            <a:ext cx="3502918" cy="4899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6339399">
            <a:off x="-3113599" y="2267717"/>
            <a:ext cx="3502918" cy="489918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71500" y="1228299"/>
            <a:ext cx="6467665" cy="325840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090163" y="1665918"/>
            <a:ext cx="2566085" cy="27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6628" y="361871"/>
            <a:ext cx="6642105" cy="5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3"/>
              </a:lnSpc>
            </a:pPr>
            <a:r>
              <a:rPr lang="en-US" sz="4195">
                <a:solidFill>
                  <a:srgbClr val="FFFFFF"/>
                </a:solidFill>
                <a:latin typeface="Alike"/>
              </a:rPr>
              <a:t>Top Performing Companies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6925" y="898522"/>
            <a:ext cx="5413520" cy="17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83"/>
              </a:lnSpc>
            </a:pPr>
            <a:r>
              <a:rPr lang="en-US" sz="1383" spc="41">
                <a:solidFill>
                  <a:srgbClr val="FF6C3E"/>
                </a:solidFill>
                <a:latin typeface="Nourd Bold"/>
              </a:rPr>
              <a:t>-- THE COMPANIES CAPITALIZING WELL ON THE MARKET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1500" y="4669685"/>
            <a:ext cx="7688356" cy="55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5446" indent="-172723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WenQuanYi Bold"/>
              </a:rPr>
              <a:t>Companies with top5 revenue have no relationship with trip duration </a:t>
            </a:r>
          </a:p>
          <a:p>
            <a:pPr>
              <a:lnSpc>
                <a:spcPts val="224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>
            <a:off x="0" y="0"/>
            <a:ext cx="7620000" cy="571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3852871">
            <a:off x="6974518" y="-764625"/>
            <a:ext cx="3502918" cy="48991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6339399">
            <a:off x="-3113599" y="2267717"/>
            <a:ext cx="3502918" cy="489918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4308" b="0"/>
          <a:stretch>
            <a:fillRect/>
          </a:stretch>
        </p:blipFill>
        <p:spPr>
          <a:xfrm flipH="false" flipV="false" rot="0">
            <a:off x="148423" y="1082257"/>
            <a:ext cx="7410851" cy="355048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090163" y="1665918"/>
            <a:ext cx="2566085" cy="27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54933" y="4756568"/>
            <a:ext cx="5997832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Canva Sans"/>
              </a:rPr>
              <a:t>Bigger players tend to stay in the market lead</a:t>
            </a:r>
          </a:p>
          <a:p>
            <a:pPr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Canva Sans"/>
              </a:rPr>
              <a:t>S</a:t>
            </a:r>
            <a:r>
              <a:rPr lang="en-US" sz="1800">
                <a:solidFill>
                  <a:srgbClr val="FFFFFF"/>
                </a:solidFill>
                <a:latin typeface="Canva Sans"/>
              </a:rPr>
              <a:t>ome companies exit the market or get acquired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019" y="209206"/>
            <a:ext cx="6642105" cy="5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3"/>
              </a:lnSpc>
            </a:pPr>
            <a:r>
              <a:rPr lang="en-US" sz="4195">
                <a:solidFill>
                  <a:srgbClr val="FFFFFF"/>
                </a:solidFill>
                <a:latin typeface="Alike"/>
              </a:rPr>
              <a:t>Top Performing Companies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6925" y="748308"/>
            <a:ext cx="5413520" cy="17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83"/>
              </a:lnSpc>
            </a:pPr>
            <a:r>
              <a:rPr lang="en-US" sz="1383" spc="41">
                <a:solidFill>
                  <a:srgbClr val="FF6C3E"/>
                </a:solidFill>
                <a:latin typeface="Nourd Bold"/>
              </a:rPr>
              <a:t>-- THE COMPANIES CAPITALIZING WELL ON THE MARKET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DAFhgS65v1Y</dc:identifier>
  <dcterms:modified xsi:type="dcterms:W3CDTF">2011-08-01T06:04:30Z</dcterms:modified>
  <cp:revision>1</cp:revision>
  <dc:title>IS843-Team7-Chicago Taxi Ride Analysis</dc:title>
</cp:coreProperties>
</file>